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93" r:id="rId2"/>
    <p:sldId id="294" r:id="rId3"/>
    <p:sldId id="321" r:id="rId4"/>
    <p:sldId id="322" r:id="rId5"/>
    <p:sldId id="323" r:id="rId6"/>
    <p:sldId id="324" r:id="rId7"/>
    <p:sldId id="325" r:id="rId8"/>
    <p:sldId id="326" r:id="rId9"/>
    <p:sldId id="327" r:id="rId10"/>
    <p:sldId id="31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73"/>
    <p:restoredTop sz="94718"/>
  </p:normalViewPr>
  <p:slideViewPr>
    <p:cSldViewPr snapToGrid="0" snapToObjects="1">
      <p:cViewPr>
        <p:scale>
          <a:sx n="60" d="100"/>
          <a:sy n="60" d="100"/>
        </p:scale>
        <p:origin x="67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Hawaii’s disease data didn’t begin until 1960.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851879"/>
            <a:ext cx="10800522" cy="31085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Victoria </a:t>
            </a:r>
            <a:r>
              <a:rPr lang="en-US" sz="3600" dirty="0" smtClean="0">
                <a:solidFill>
                  <a:srgbClr val="27515E"/>
                </a:solidFill>
              </a:rPr>
              <a:t>Larson: </a:t>
            </a:r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  <a:endParaRPr lang="en-US" sz="3600" dirty="0" smtClean="0">
              <a:solidFill>
                <a:srgbClr val="27515E"/>
              </a:solidFill>
            </a:endParaRPr>
          </a:p>
          <a:p>
            <a:pPr algn="ctr"/>
            <a:r>
              <a:rPr lang="en-US" sz="8800" dirty="0" smtClean="0">
                <a:solidFill>
                  <a:srgbClr val="27515E"/>
                </a:solidFill>
              </a:rPr>
              <a:t>A</a:t>
            </a:r>
            <a:r>
              <a:rPr lang="en-US" sz="7200" dirty="0" smtClean="0">
                <a:solidFill>
                  <a:srgbClr val="27515E"/>
                </a:solidFill>
              </a:rPr>
              <a:t>nalyzing, Understanding, &amp; Summarizing Disease Data</a:t>
            </a:r>
            <a:endParaRPr lang="en-US" sz="72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The End</a:t>
            </a:r>
            <a:endParaRPr lang="en-US" sz="5400" b="1" dirty="0" smtClean="0">
              <a:solidFill>
                <a:schemeClr val="bg1"/>
              </a:solidFill>
            </a:endParaRP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968999" y="833569"/>
            <a:ext cx="68762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/>
              <a:t>3 data sets </a:t>
            </a:r>
          </a:p>
          <a:p>
            <a:r>
              <a:rPr lang="en-US" sz="8000" dirty="0" smtClean="0"/>
              <a:t>20 minutes</a:t>
            </a:r>
          </a:p>
          <a:p>
            <a:r>
              <a:rPr lang="en-US" sz="8000" dirty="0" smtClean="0"/>
              <a:t>3 questions </a:t>
            </a:r>
            <a:endParaRPr lang="en-US" sz="8000" dirty="0"/>
          </a:p>
        </p:txBody>
      </p:sp>
      <p:sp>
        <p:nvSpPr>
          <p:cNvPr id="12" name="Rectangle 11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442796" y="5091516"/>
            <a:ext cx="3053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An ambitious goal</a:t>
            </a:r>
            <a:r>
              <a:rPr lang="mr-IN" sz="2800" dirty="0" smtClean="0"/>
              <a:t>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5500" y="681707"/>
            <a:ext cx="39612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Disease data!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7065" y="1663891"/>
            <a:ext cx="5708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Question 1: </a:t>
            </a:r>
            <a:r>
              <a:rPr lang="en-US" dirty="0" smtClean="0"/>
              <a:t>What was the total Measles Count for Hawaii vs. the United States in 1960.</a:t>
            </a:r>
          </a:p>
          <a:p>
            <a:r>
              <a:rPr lang="en-US" b="1" dirty="0" smtClean="0"/>
              <a:t>  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87065" y="3021467"/>
            <a:ext cx="550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Measles </a:t>
            </a:r>
            <a:r>
              <a:rPr lang="en-US" dirty="0"/>
              <a:t>for all in </a:t>
            </a:r>
            <a:r>
              <a:rPr lang="en-US" dirty="0" smtClean="0"/>
              <a:t>1960</a:t>
            </a:r>
          </a:p>
          <a:p>
            <a:r>
              <a:rPr lang="en-US" dirty="0" smtClean="0"/>
              <a:t>Measles_1960 </a:t>
            </a:r>
            <a:r>
              <a:rPr lang="en-US" dirty="0"/>
              <a:t>&lt;- subset(Year_1960,disease=="Measles</a:t>
            </a:r>
            <a:r>
              <a:rPr lang="en-US" dirty="0" smtClean="0"/>
              <a:t>")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13814" y="944556"/>
            <a:ext cx="31881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Subsets.. Subsets</a:t>
            </a:r>
            <a:r>
              <a:rPr lang="mr-IN" sz="2000" dirty="0" smtClean="0"/>
              <a:t>…</a:t>
            </a:r>
            <a:r>
              <a:rPr lang="en-US" sz="2000" dirty="0" smtClean="0"/>
              <a:t> Subsets</a:t>
            </a:r>
            <a:r>
              <a:rPr lang="mr-IN" sz="2000" dirty="0" smtClean="0"/>
              <a:t>…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387065" y="3933378"/>
            <a:ext cx="570893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MeaslesHI_1960 &lt;- subset(Measles_1960,state=="Hawaii")</a:t>
            </a:r>
          </a:p>
          <a:p>
            <a:r>
              <a:rPr lang="en-US" dirty="0" err="1"/>
              <a:t>HIMeaslesCount</a:t>
            </a:r>
            <a:r>
              <a:rPr lang="en-US" dirty="0"/>
              <a:t> &lt;-MeaslesHI_1960$count</a:t>
            </a:r>
          </a:p>
          <a:p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Answer: 5322</a:t>
            </a:r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81633" y="2437717"/>
            <a:ext cx="349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1a. Total Measles Count for Hawaii</a:t>
            </a:r>
            <a:endParaRPr lang="en-US" b="1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6096000" y="1871330"/>
            <a:ext cx="0" cy="32960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301564" y="2063581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1b. Measles average (52 weeks) for entire USA in 1960</a:t>
            </a:r>
          </a:p>
          <a:p>
            <a:endParaRPr lang="en-US" dirty="0"/>
          </a:p>
          <a:p>
            <a:r>
              <a:rPr lang="en-US" dirty="0" err="1" smtClean="0"/>
              <a:t>USMeasles_avg</a:t>
            </a:r>
            <a:r>
              <a:rPr lang="en-US" dirty="0" smtClean="0"/>
              <a:t> </a:t>
            </a:r>
            <a:r>
              <a:rPr lang="en-US" dirty="0"/>
              <a:t>&lt;- mean(Measles_1960$count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00B050"/>
                </a:solidFill>
              </a:rPr>
              <a:t>Answer </a:t>
            </a:r>
            <a:r>
              <a:rPr lang="en-US" dirty="0">
                <a:solidFill>
                  <a:srgbClr val="00B050"/>
                </a:solidFill>
              </a:rPr>
              <a:t>8474.922</a:t>
            </a:r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1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61317" r="22140"/>
          <a:stretch/>
        </p:blipFill>
        <p:spPr>
          <a:xfrm>
            <a:off x="695737" y="1496398"/>
            <a:ext cx="10800522" cy="33835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737" y="5196660"/>
            <a:ext cx="10800523" cy="12310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7672392" y="847652"/>
            <a:ext cx="3823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The First Trial</a:t>
            </a:r>
            <a:r>
              <a:rPr lang="mr-IN" sz="2800" dirty="0" smtClean="0"/>
              <a:t>…</a:t>
            </a:r>
            <a:r>
              <a:rPr lang="en-US" sz="2800" dirty="0" smtClean="0"/>
              <a:t> and error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315762" y="90062"/>
            <a:ext cx="11560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Question 2: Which </a:t>
            </a:r>
            <a:r>
              <a:rPr lang="en-US" sz="2800" dirty="0"/>
              <a:t>state had the highest count (in 52 weeks) for each  disease.</a:t>
            </a:r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671410" y="1862548"/>
            <a:ext cx="10800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Diseases %&gt;% subset(</a:t>
            </a:r>
            <a:r>
              <a:rPr lang="en-US" sz="2000" dirty="0" err="1"/>
              <a:t>weeks_reporting</a:t>
            </a:r>
            <a:r>
              <a:rPr lang="en-US" sz="2000" dirty="0"/>
              <a:t> == 52) %&gt;% </a:t>
            </a:r>
            <a:r>
              <a:rPr lang="en-US" sz="2000" dirty="0" err="1"/>
              <a:t>group_by</a:t>
            </a:r>
            <a:r>
              <a:rPr lang="en-US" sz="2000" dirty="0"/>
              <a:t>(disease) %&gt;% </a:t>
            </a:r>
            <a:r>
              <a:rPr lang="en-US" sz="2000" dirty="0" err="1"/>
              <a:t>summarise</a:t>
            </a:r>
            <a:r>
              <a:rPr lang="en-US" sz="2000" dirty="0"/>
              <a:t>(max(count))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95739" y="753685"/>
            <a:ext cx="39745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Then Ben found me.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783" y="2361389"/>
            <a:ext cx="5213184" cy="39548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31024" y="1534829"/>
            <a:ext cx="11529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DiseaseHigh</a:t>
            </a:r>
            <a:r>
              <a:rPr lang="en-US" sz="2400" dirty="0"/>
              <a:t> &lt;- </a:t>
            </a:r>
            <a:r>
              <a:rPr lang="en-US" sz="2400" dirty="0" err="1"/>
              <a:t>ddply</a:t>
            </a:r>
            <a:r>
              <a:rPr lang="en-US" sz="2400" dirty="0"/>
              <a:t>(Week52_reporting, 'disease', function(x) x[</a:t>
            </a:r>
            <a:r>
              <a:rPr lang="en-US" sz="2400" dirty="0" err="1"/>
              <a:t>x$count</a:t>
            </a:r>
            <a:r>
              <a:rPr lang="en-US" sz="2400" dirty="0"/>
              <a:t>==max(</a:t>
            </a:r>
            <a:r>
              <a:rPr lang="en-US" sz="2400" dirty="0" err="1"/>
              <a:t>x$count</a:t>
            </a:r>
            <a:r>
              <a:rPr lang="en-US" sz="2400" dirty="0"/>
              <a:t>),])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7712" y="629480"/>
            <a:ext cx="33148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The </a:t>
            </a:r>
            <a:r>
              <a:rPr lang="en-US" sz="4000" dirty="0" err="1" smtClean="0"/>
              <a:t>ddply</a:t>
            </a:r>
            <a:r>
              <a:rPr lang="en-US" sz="4000" dirty="0" smtClean="0"/>
              <a:t> way: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024" y="2193957"/>
            <a:ext cx="11218971" cy="32286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1478950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total &lt;- merge(</a:t>
            </a:r>
            <a:r>
              <a:rPr lang="en-US" sz="3200" dirty="0" err="1"/>
              <a:t>DiseaseHigh</a:t>
            </a:r>
            <a:r>
              <a:rPr lang="en-US" sz="3200" dirty="0"/>
              <a:t>, Week52_reporting, by=c("disease", "year"))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182962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Question 2B: Compare the Year/State count to the Year/USA Count. What is the individual states overall percentage in relation to the nation.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23031"/>
            <a:ext cx="12192000" cy="307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1216837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Disease_percent</a:t>
            </a:r>
            <a:r>
              <a:rPr lang="en-US" dirty="0"/>
              <a:t> = total %&gt;% </a:t>
            </a:r>
            <a:r>
              <a:rPr lang="en-US" dirty="0" err="1"/>
              <a:t>group_by</a:t>
            </a:r>
            <a:r>
              <a:rPr lang="en-US" dirty="0"/>
              <a:t>(disease) %&gt;% </a:t>
            </a:r>
            <a:r>
              <a:rPr lang="en-US" dirty="0" err="1"/>
              <a:t>summarise</a:t>
            </a:r>
            <a:r>
              <a:rPr lang="en-US" dirty="0"/>
              <a:t>(first(</a:t>
            </a:r>
            <a:r>
              <a:rPr lang="en-US" dirty="0" err="1"/>
              <a:t>count.x</a:t>
            </a:r>
            <a:r>
              <a:rPr lang="en-US" dirty="0"/>
              <a:t>), sum(</a:t>
            </a:r>
            <a:r>
              <a:rPr lang="en-US" dirty="0" err="1"/>
              <a:t>count.y</a:t>
            </a:r>
            <a:r>
              <a:rPr lang="en-US" dirty="0"/>
              <a:t>), first(</a:t>
            </a:r>
            <a:r>
              <a:rPr lang="en-US" dirty="0" err="1"/>
              <a:t>state.x</a:t>
            </a:r>
            <a:r>
              <a:rPr lang="en-US" dirty="0"/>
              <a:t>), first(year)) %&gt;% mutate(</a:t>
            </a:r>
            <a:r>
              <a:rPr lang="en-US" dirty="0" err="1"/>
              <a:t>percent.of.disease</a:t>
            </a:r>
            <a:r>
              <a:rPr lang="en-US" dirty="0"/>
              <a:t>=`first(</a:t>
            </a:r>
            <a:r>
              <a:rPr lang="en-US" dirty="0" err="1"/>
              <a:t>count.x</a:t>
            </a:r>
            <a:r>
              <a:rPr lang="en-US" dirty="0"/>
              <a:t>)`/`sum(</a:t>
            </a:r>
            <a:r>
              <a:rPr lang="en-US" dirty="0" err="1"/>
              <a:t>count.y</a:t>
            </a:r>
            <a:r>
              <a:rPr lang="en-US" dirty="0"/>
              <a:t>)`*100)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149" y="2341965"/>
            <a:ext cx="11609701" cy="29530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3339" y="211610"/>
            <a:ext cx="21291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Behold</a:t>
            </a:r>
            <a:r>
              <a:rPr lang="mr-IN" sz="4000" dirty="0" smtClean="0"/>
              <a:t>…</a:t>
            </a:r>
            <a:r>
              <a:rPr lang="en-US" sz="4000" dirty="0" smtClean="0"/>
              <a:t>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09002" y="552278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5227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007576" y="208315"/>
            <a:ext cx="41768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rgbClr val="FFC000"/>
                </a:solidFill>
              </a:rPr>
              <a:t>Fun with GGPLOT</a:t>
            </a:r>
            <a:endParaRPr lang="en-US" sz="4400" dirty="0">
              <a:solidFill>
                <a:srgbClr val="FFC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237" y="1175219"/>
            <a:ext cx="119935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Week52plot &lt;- </a:t>
            </a:r>
            <a:r>
              <a:rPr lang="en-US" sz="2400" dirty="0" err="1"/>
              <a:t>ggplot</a:t>
            </a:r>
            <a:r>
              <a:rPr lang="en-US" sz="2400" dirty="0"/>
              <a:t>(Week52_reporting, </a:t>
            </a:r>
            <a:r>
              <a:rPr lang="en-US" sz="2400" dirty="0" err="1"/>
              <a:t>aes</a:t>
            </a:r>
            <a:r>
              <a:rPr lang="en-US" sz="2400" dirty="0"/>
              <a:t>(x=year, y=count, color=disease)) + </a:t>
            </a:r>
            <a:r>
              <a:rPr lang="en-US" sz="2400" dirty="0" err="1"/>
              <a:t>geom_point</a:t>
            </a:r>
            <a:r>
              <a:rPr lang="en-US" sz="2400" dirty="0"/>
              <a:t>()</a:t>
            </a:r>
          </a:p>
        </p:txBody>
      </p:sp>
      <p:sp>
        <p:nvSpPr>
          <p:cNvPr id="4" name="Rectangle 3"/>
          <p:cNvSpPr/>
          <p:nvPr/>
        </p:nvSpPr>
        <p:spPr>
          <a:xfrm>
            <a:off x="99237" y="1997185"/>
            <a:ext cx="119935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Week52plot &lt;- (Week52plot + </a:t>
            </a:r>
            <a:r>
              <a:rPr lang="en-US" sz="2400" dirty="0" err="1"/>
              <a:t>scale_color_manual</a:t>
            </a:r>
            <a:r>
              <a:rPr lang="en-US" sz="2400" dirty="0"/>
              <a:t>(values = c("royalblue1", "green3", "violet", "red4", "</a:t>
            </a:r>
            <a:r>
              <a:rPr lang="en-US" sz="2400" dirty="0" err="1"/>
              <a:t>darkorchid</a:t>
            </a:r>
            <a:r>
              <a:rPr lang="en-US" sz="2400" dirty="0"/>
              <a:t>", "cyan1","coral")))</a:t>
            </a:r>
          </a:p>
        </p:txBody>
      </p:sp>
      <p:sp>
        <p:nvSpPr>
          <p:cNvPr id="5" name="Rectangle 4"/>
          <p:cNvSpPr/>
          <p:nvPr/>
        </p:nvSpPr>
        <p:spPr>
          <a:xfrm>
            <a:off x="99237" y="3095439"/>
            <a:ext cx="27113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options(</a:t>
            </a:r>
            <a:r>
              <a:rPr lang="en-US" sz="2400" dirty="0" err="1" smtClean="0"/>
              <a:t>scipen</a:t>
            </a:r>
            <a:r>
              <a:rPr lang="en-US" sz="2400" dirty="0" smtClean="0"/>
              <a:t> </a:t>
            </a:r>
            <a:r>
              <a:rPr lang="en-US" sz="2400" dirty="0"/>
              <a:t>= 10)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6217" y="2682798"/>
            <a:ext cx="6290044" cy="34050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5543</TotalTime>
  <Words>292</Words>
  <Application>Microsoft Macintosh PowerPoint</Application>
  <PresentationFormat>Widescreen</PresentationFormat>
  <Paragraphs>48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Victoria Larson</cp:lastModifiedBy>
  <cp:revision>62</cp:revision>
  <dcterms:created xsi:type="dcterms:W3CDTF">2017-10-26T06:05:04Z</dcterms:created>
  <dcterms:modified xsi:type="dcterms:W3CDTF">2018-02-02T04:03:18Z</dcterms:modified>
</cp:coreProperties>
</file>

<file path=docProps/thumbnail.jpeg>
</file>